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1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17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108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147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96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750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852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515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182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686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58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278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515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270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EE075-372E-4D3B-906E-89AE7A699012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998F8-F73C-43CE-9CA0-5638B482C1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307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felt 8"/>
          <p:cNvSpPr txBox="1"/>
          <p:nvPr/>
        </p:nvSpPr>
        <p:spPr>
          <a:xfrm>
            <a:off x="725905" y="577071"/>
            <a:ext cx="10740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OPLÆG TIL ”FYRAFTENSMØDE” MED NORDEA 2024</a:t>
            </a:r>
            <a:b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NYHEDER VEDRØRENDE ANDELSBOLIGER</a:t>
            </a:r>
            <a:endParaRPr lang="da-DK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kstfelt 16"/>
          <p:cNvSpPr txBox="1"/>
          <p:nvPr/>
        </p:nvSpPr>
        <p:spPr>
          <a:xfrm>
            <a:off x="725905" y="1997618"/>
            <a:ext cx="109515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Præsentation </a:t>
            </a: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Birgitte Rolighed,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advokat (H) med speciale i fast ejendom.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Uddannet ejendomsmæglere i 12 år og ejendomsadministratorer i 5 år.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Arbejder med fast ejendom, og intern undervisning - Er herunder bl.a. tilknyttet LOU Advokaters ejendomsadministration og har bolighandler mv. </a:t>
            </a: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LOU Advokater 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 hovedkontor i Randers og desuden kontorer i København, Aarhus og Viborg.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 er små 20 jurister, heraf 4 tilknyttet ejendomsadministrationen, hvor der er 12 administratorer, hvoraf én faktisk også er </a:t>
            </a:r>
            <a:r>
              <a:rPr lang="da-DK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jurist.</a:t>
            </a: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55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Tekstfelt 16"/>
          <p:cNvSpPr txBox="1"/>
          <p:nvPr/>
        </p:nvSpPr>
        <p:spPr>
          <a:xfrm>
            <a:off x="694840" y="637217"/>
            <a:ext cx="1095153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</a:pPr>
            <a:r>
              <a:rPr lang="da-DK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Anskaffelsessummen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ejendommen (Kostprisen). </a:t>
            </a:r>
          </a:p>
          <a:p>
            <a:pPr lvl="1">
              <a:lnSpc>
                <a:spcPct val="150000"/>
              </a:lnSpc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2: 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Valuarvurdering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efter 15.april 2024 gældende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 mdr. – mod før </a:t>
            </a:r>
            <a:r>
              <a:rPr lang="da-DK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18.</a:t>
            </a:r>
            <a:endParaRPr lang="da-DK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3:  Seneste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offentlige ejendomsværdi 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(formentlig 2012</a:t>
            </a:r>
            <a:r>
              <a:rPr lang="da-DK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4:  Seneste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offentlige ejendomsværdi pr. reguleret til oktober i seneste </a:t>
            </a:r>
            <a:r>
              <a:rPr lang="da-DK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afsluttede </a:t>
            </a:r>
          </a:p>
          <a:p>
            <a:pPr lvl="2">
              <a:lnSpc>
                <a:spcPct val="150000"/>
              </a:lnSpc>
            </a:pPr>
            <a:r>
              <a:rPr lang="da-DK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regnskabsår.</a:t>
            </a: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Vurderingsmyndighederne vurderer ikke længere erhvervsejendomme – (dog grunden) hvorunder andelsboligforeningers ejendommen anses at høre.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nyere andelsboligforeninger kan kostprisen fortsat være den optimale.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Valurvurderinger indhentet før 15. april 2024 er også gældende ved salg i 42 måneder.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Regulering efter nr. 4 betød i 2024 en ca. 20% stigning og viste sig for mange ældre foreninger optimal.</a:t>
            </a:r>
          </a:p>
        </p:txBody>
      </p:sp>
      <p:pic>
        <p:nvPicPr>
          <p:cNvPr id="8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25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Tekstfelt 16"/>
          <p:cNvSpPr txBox="1"/>
          <p:nvPr/>
        </p:nvSpPr>
        <p:spPr>
          <a:xfrm>
            <a:off x="694840" y="637217"/>
            <a:ext cx="109515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LOU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administrerer over 3.000 enheder – heraf en del andelsboligforeninger.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Til hver administration er knyttet én administrator og én erfaren advokat inden for fast ejendom. 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 en del af administrationen tilbyder vi møder med fokus på ny viden.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Dagens emner er 3 Højesteretsdomme, som har betydning for bestyrelser for andelsboligforeninger.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da-DK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Dagens juridiske indhold: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Højesteretsdomme, der har betydning for bestyrelsers arbejde.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Overblik over nye værdiansættelsesmuligheder pr. 15. april 2024.</a:t>
            </a: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09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felt 8"/>
          <p:cNvSpPr txBox="1"/>
          <p:nvPr/>
        </p:nvSpPr>
        <p:spPr>
          <a:xfrm>
            <a:off x="725905" y="577071"/>
            <a:ext cx="10740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HØJESTERETSDOM FASTSLÅR EN OPLYSNINGS- OG OMSORGSPLIGT FOR SÆLGENDE ANDELSHAVER </a:t>
            </a:r>
          </a:p>
        </p:txBody>
      </p:sp>
      <p:sp>
        <p:nvSpPr>
          <p:cNvPr id="17" name="Tekstfelt 16"/>
          <p:cNvSpPr txBox="1"/>
          <p:nvPr/>
        </p:nvSpPr>
        <p:spPr>
          <a:xfrm>
            <a:off x="725905" y="1997618"/>
            <a:ext cx="109515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 8. februar 2024 slog Højesteret fast, at en Andelsboligforening var erstatningsansvarlig over for en tidligere andelshaver for manglende varetagelse af dennes interesser.</a:t>
            </a:r>
          </a:p>
          <a:p>
            <a:endParaRPr lang="da-DK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Sagen 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drejede sig om en andelshaver, der ønskede at sælge sin andel.</a:t>
            </a:r>
            <a:b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 1. juli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2020 blev der underskrevet salgsaftale. </a:t>
            </a:r>
            <a:b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Prisen var fastsat med baggrund i den på seneste generalforsamling vedtagne maksimalpris på 212. </a:t>
            </a:r>
            <a:r>
              <a:rPr lang="da-DK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mio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kr. (offentlig ejendomsvurdering). </a:t>
            </a:r>
            <a:b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Samme dag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modtog bestyrelsen valuarvurdering, som ville medføre en prisstigning på til 251,8 </a:t>
            </a:r>
            <a:r>
              <a:rPr lang="da-DK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mio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kr. (ca. 19</a:t>
            </a:r>
            <a:r>
              <a:rPr lang="da-DK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%).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872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Tekstfelt 16"/>
          <p:cNvSpPr txBox="1"/>
          <p:nvPr/>
        </p:nvSpPr>
        <p:spPr>
          <a:xfrm>
            <a:off x="694840" y="637217"/>
            <a:ext cx="109515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 7. juli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godkendte bestyrelsen aftalen </a:t>
            </a:r>
            <a:r>
              <a:rPr lang="da-DK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uden at oplyse sælger om den nye </a:t>
            </a:r>
            <a:r>
              <a:rPr lang="da-DK" u="sng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vurdering.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Allerede </a:t>
            </a:r>
            <a:r>
              <a:rPr lang="da-DK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maj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havde bestyrelsen fra valuaren (ejendomsmægleren) fået en ’foreløbig værdiindikation’, som viste en forventet stigning i dette leje. </a:t>
            </a:r>
            <a:b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Højesteret kom frem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til, at bestyrelsen havde </a:t>
            </a:r>
            <a:r>
              <a:rPr lang="da-DK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haft pligt til at orientere sælger om den ventede stigning, </a:t>
            </a:r>
            <a:r>
              <a:rPr lang="da-DK" i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også selvom denne endnu ikke var vedtaget på </a:t>
            </a:r>
            <a:r>
              <a:rPr lang="da-DK" i="1" u="sng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generalforsamling.</a:t>
            </a:r>
            <a:endParaRPr lang="da-DK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Landsretten var kommet frem til det modsatte resultat. </a:t>
            </a: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 denne, nye højesteretsdom må det ligge fast, at bestyrelser har en oplysnings- og omsorgspligt </a:t>
            </a:r>
            <a:r>
              <a:rPr lang="da-DK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overfor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sælgende andelshavere, som går videre end hidtidigt antaget. </a:t>
            </a: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07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felt 8"/>
          <p:cNvSpPr txBox="1"/>
          <p:nvPr/>
        </p:nvSpPr>
        <p:spPr>
          <a:xfrm>
            <a:off x="725905" y="577071"/>
            <a:ext cx="10740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HØJESTERETSDOM </a:t>
            </a:r>
            <a:r>
              <a:rPr lang="da-DK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MEDFØRER BEHOV </a:t>
            </a:r>
            <a: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da-DK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VEDTÆGTSÆNDRING</a:t>
            </a:r>
          </a:p>
        </p:txBody>
      </p:sp>
      <p:sp>
        <p:nvSpPr>
          <p:cNvPr id="17" name="Tekstfelt 16"/>
          <p:cNvSpPr txBox="1"/>
          <p:nvPr/>
        </p:nvSpPr>
        <p:spPr>
          <a:xfrm>
            <a:off x="725905" y="1997618"/>
            <a:ext cx="109515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 25. august 2023 slog Højesteret fast, at et par andelshavere ikke var ansvarlige over for andesboligforeningen for skader påført ejendommen af håndværkere som parret havde hyret.</a:t>
            </a: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var i forbindelse med udførelse af elvarme i et badeværelse opstået en vandskade på ejendommen og den underliggende lejlighed.</a:t>
            </a:r>
          </a:p>
          <a:p>
            <a:pPr lvl="1"/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Ejendommens forsikring afviste dækning.</a:t>
            </a:r>
          </a:p>
          <a:p>
            <a:pPr lvl="1"/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Mange andelsboligvedtægter har ikke en bestemmelse om skader på ejendommen i sådanne tilfælde.</a:t>
            </a:r>
          </a:p>
          <a:p>
            <a:pPr lvl="1"/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Hidtil har det været antaget, at man ved andelsboliger kunne anvende reglerne i lejeloven på skader som andelshaveren påførte ejendommen eller andelsboligen.</a:t>
            </a:r>
          </a:p>
        </p:txBody>
      </p:sp>
      <p:pic>
        <p:nvPicPr>
          <p:cNvPr id="8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4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Tekstfelt 16"/>
          <p:cNvSpPr txBox="1"/>
          <p:nvPr/>
        </p:nvSpPr>
        <p:spPr>
          <a:xfrm>
            <a:off x="694840" y="637217"/>
            <a:ext cx="1095153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 Højesteret kom frem til at det ikke var tilfældet.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 det havde været anderledes, hvis andelshaverne selv havde udført arbejdet og påført skaden og det ikke som her var det man kalder ’ en selvstændigt virkende tredjemand’ er uklart.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a-DK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Anbefalinger</a:t>
            </a:r>
            <a:r>
              <a:rPr lang="da-DK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 denne Højesteretsdom må det anbefales, at andelsboligforeninger får ændret vedtægten, så det slås fast, at andelshaveren har et sådant ansvar.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 må også anbefales, at der tegnes en entrepriseforsikring, blandt andet for at foreningen ikke skal bære ansvaret for, at entreprenøren ikke kan betale.</a:t>
            </a:r>
          </a:p>
        </p:txBody>
      </p:sp>
      <p:pic>
        <p:nvPicPr>
          <p:cNvPr id="8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979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felt 8"/>
          <p:cNvSpPr txBox="1"/>
          <p:nvPr/>
        </p:nvSpPr>
        <p:spPr>
          <a:xfrm>
            <a:off x="725905" y="577071"/>
            <a:ext cx="10740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TIL SIDST EN LIDT MINDRE VIDTGÅENDE DOM </a:t>
            </a:r>
            <a: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a-DK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 </a:t>
            </a:r>
            <a:r>
              <a:rPr lang="da-DK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ANSVAR FOR SÆLGENDE ANSVARSHAVER</a:t>
            </a:r>
          </a:p>
        </p:txBody>
      </p:sp>
      <p:sp>
        <p:nvSpPr>
          <p:cNvPr id="17" name="Tekstfelt 16"/>
          <p:cNvSpPr txBox="1"/>
          <p:nvPr/>
        </p:nvSpPr>
        <p:spPr>
          <a:xfrm>
            <a:off x="725905" y="1997618"/>
            <a:ext cx="109515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 20. februar 2024 kom Højesteret frem til, at en andelshaver, der ved ’eget arbejde’ havde renoveret sit badeværelse - og udført håndværksmæssigt ukorrekt flisearbejde - var erstatningsansvarlig overfor køber for den fulde udbedringsomkostning.</a:t>
            </a: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andelshaver havde udført flisearbejde i badeværelset, uden at det var udført håndværksmæssigt korrekt, og solgte efterfølgende andelen.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Renoveringen havde medført et forbedringstillæg på kr. 21. 904 kr.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 syn og skøn blev det fastslået, at udbedringsomkostningerne ville være kr. 47.140.</a:t>
            </a:r>
          </a:p>
        </p:txBody>
      </p:sp>
      <p:pic>
        <p:nvPicPr>
          <p:cNvPr id="8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887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Tekstfelt 16"/>
          <p:cNvSpPr txBox="1"/>
          <p:nvPr/>
        </p:nvSpPr>
        <p:spPr>
          <a:xfrm>
            <a:off x="694840" y="637217"/>
            <a:ext cx="109515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Sælger blev dømt til at betale den fulde udbedringsomkostning, selvom han ikke var klar over fejlene.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skulle ikke beregnes et fradrag, selvom køber ved udbedringen ville få ’nyt for gammelt’ – altså længere levetid for forbedringen, end hvis fejlen ikke havde eksisteret.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Og det var uden betydning for afgørelsen om køber evt. ville kunne medtage udbedringsomkostningerne ved et senere salg.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 er købelovens regler, der finder anvendelse ved vurdering af , om der er mangler ved en andelsbolig.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a-DK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Dommen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mest en advarsel til andelshavere om, at man får ansvaret for arbejde, man selv – evt. med venner – har udført, </a:t>
            </a:r>
            <a:r>
              <a:rPr lang="da-DK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selvom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 er uvidende om fejl. </a:t>
            </a:r>
          </a:p>
        </p:txBody>
      </p:sp>
      <p:pic>
        <p:nvPicPr>
          <p:cNvPr id="8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58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1493">
                <a:alpha val="9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2611" y="228600"/>
            <a:ext cx="11726778" cy="6424863"/>
          </a:xfrm>
          <a:prstGeom prst="rect">
            <a:avLst/>
          </a:prstGeom>
          <a:solidFill>
            <a:schemeClr val="bg1">
              <a:alpha val="0"/>
            </a:schemeClr>
          </a:solidFill>
          <a:ln w="635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 flipV="1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Tekstfelt 8"/>
          <p:cNvSpPr txBox="1"/>
          <p:nvPr/>
        </p:nvSpPr>
        <p:spPr>
          <a:xfrm>
            <a:off x="725905" y="577071"/>
            <a:ext cx="10740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OVERBLIK OVER NYE VÆRDIANSÆTTELSESMULIGHEDER PR. 15. APRIL 2024</a:t>
            </a:r>
          </a:p>
        </p:txBody>
      </p:sp>
      <p:sp>
        <p:nvSpPr>
          <p:cNvPr id="17" name="Tekstfelt 16"/>
          <p:cNvSpPr txBox="1"/>
          <p:nvPr/>
        </p:nvSpPr>
        <p:spPr>
          <a:xfrm>
            <a:off x="725905" y="1997618"/>
            <a:ext cx="109515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Maksimalprisen</a:t>
            </a:r>
            <a:r>
              <a:rPr lang="da-DK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en andelsbolig består jf. </a:t>
            </a:r>
            <a:r>
              <a:rPr lang="da-DK" u="sng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Abl</a:t>
            </a:r>
            <a:r>
              <a:rPr lang="da-DK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§ 5.1. af følgende:</a:t>
            </a: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A:  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Værdien af andelen i foreningens </a:t>
            </a:r>
            <a:r>
              <a:rPr lang="da-DK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formue.</a:t>
            </a:r>
            <a:endParaRPr lang="da-DK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B:  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forbedringer inde i boligen 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behørigt </a:t>
            </a:r>
            <a:r>
              <a:rPr lang="da-DK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afskrevet.</a:t>
            </a: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C:   +/- </a:t>
            </a: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tillæg eller fradrag for ekstra god/ dårlig </a:t>
            </a:r>
            <a:r>
              <a:rPr lang="da-DK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vedligeholdelsesstand.</a:t>
            </a:r>
            <a:endParaRPr lang="da-DK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 væsentligste aktiv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er foreningens </a:t>
            </a:r>
            <a:r>
              <a:rPr lang="da-DK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ejendom.</a:t>
            </a:r>
          </a:p>
          <a:p>
            <a:endParaRPr lang="da-DK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Værdien af foreningens ejendom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kan jf. </a:t>
            </a:r>
            <a:r>
              <a:rPr lang="da-DK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Abl</a:t>
            </a:r>
            <a:r>
              <a:rPr lang="da-DK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§ 5.2. fastsættes: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8" descr="Nordea Logo - Nor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01" b="28214"/>
          <a:stretch>
            <a:fillRect/>
          </a:stretch>
        </p:blipFill>
        <p:spPr bwMode="auto">
          <a:xfrm>
            <a:off x="10100213" y="6058511"/>
            <a:ext cx="1316988" cy="5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LOU_advokater_rgb_cirk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05" y="6058512"/>
            <a:ext cx="2263833" cy="59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445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599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Christina A. Birkebæk</dc:creator>
  <cp:lastModifiedBy>Christina A. Birkebæk</cp:lastModifiedBy>
  <cp:revision>18</cp:revision>
  <dcterms:created xsi:type="dcterms:W3CDTF">2024-09-03T12:31:10Z</dcterms:created>
  <dcterms:modified xsi:type="dcterms:W3CDTF">2024-09-04T11:28:24Z</dcterms:modified>
</cp:coreProperties>
</file>